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Arial Narrow" panose="020B0604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293">
          <p15:clr>
            <a:srgbClr val="A4A3A4"/>
          </p15:clr>
        </p15:guide>
        <p15:guide id="3" orient="horz" pos="4005">
          <p15:clr>
            <a:srgbClr val="A4A3A4"/>
          </p15:clr>
        </p15:guide>
        <p15:guide id="4" orient="horz">
          <p15:clr>
            <a:srgbClr val="A4A3A4"/>
          </p15:clr>
        </p15:guide>
        <p15:guide id="5" pos="375">
          <p15:clr>
            <a:srgbClr val="A4A3A4"/>
          </p15:clr>
        </p15:guide>
        <p15:guide id="6" pos="7293">
          <p15:clr>
            <a:srgbClr val="A4A3A4"/>
          </p15:clr>
        </p15:guide>
        <p15:guide id="7">
          <p15:clr>
            <a:srgbClr val="A4A3A4"/>
          </p15:clr>
        </p15:guide>
        <p15:guide id="8" pos="7679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IR7H9IaIudZOPPZwRn95croIn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51A39A-7D29-4BE1-9E2A-835A194ADB91}">
  <a:tblStyle styleId="{0351A39A-7D29-4BE1-9E2A-835A194AD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0"/>
    <p:restoredTop sz="92433"/>
  </p:normalViewPr>
  <p:slideViewPr>
    <p:cSldViewPr snapToGrid="0">
      <p:cViewPr varScale="1">
        <p:scale>
          <a:sx n="129" d="100"/>
          <a:sy n="129" d="100"/>
        </p:scale>
        <p:origin x="1384" y="192"/>
      </p:cViewPr>
      <p:guideLst>
        <p:guide orient="horz" pos="4319"/>
        <p:guide orient="horz" pos="293"/>
        <p:guide orient="horz" pos="4005"/>
        <p:guide orient="horz"/>
        <p:guide pos="375"/>
        <p:guide pos="7293"/>
        <p:guide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99759405074368"/>
          <c:y val="0.15202300979218511"/>
          <c:w val="0.8354468503937007"/>
          <c:h val="0.647295152105504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African Ancestry</c:v>
                </c:pt>
              </c:strCache>
            </c:strRef>
          </c:tx>
          <c:spPr>
            <a:solidFill>
              <a:srgbClr val="F7964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2.4</c:v>
                </c:pt>
                <c:pt idx="2">
                  <c:v>3.74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7-6A4E-9542-47CDDA42BC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Asian Ancestry</c:v>
                </c:pt>
              </c:strCache>
            </c:strRef>
          </c:tx>
          <c:spPr>
            <a:solidFill>
              <a:srgbClr val="95CA3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</c:v>
                </c:pt>
                <c:pt idx="1">
                  <c:v>2.4</c:v>
                </c:pt>
                <c:pt idx="2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B7-6A4E-9542-47CDDA42BC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Latino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</c:v>
                </c:pt>
                <c:pt idx="1">
                  <c:v>2.5</c:v>
                </c:pt>
                <c:pt idx="2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B7-6A4E-9542-47CDDA42BC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European Ancestry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40-60%</c:v>
                </c:pt>
                <c:pt idx="1">
                  <c:v>80-90%</c:v>
                </c:pt>
                <c:pt idx="2">
                  <c:v>90-100%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</c:v>
                </c:pt>
                <c:pt idx="1">
                  <c:v>2.5</c:v>
                </c:pt>
                <c:pt idx="2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B7-6A4E-9542-47CDDA42BC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6914896"/>
        <c:axId val="586917192"/>
      </c:barChart>
      <c:catAx>
        <c:axId val="5869148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>
                    <a:latin typeface="Arial" panose="020B0604020202020204" pitchFamily="34" charset="0"/>
                    <a:cs typeface="Arial" panose="020B0604020202020204" pitchFamily="34" charset="0"/>
                  </a:rPr>
                  <a:t>PRS </a:t>
                </a:r>
                <a:r>
                  <a:rPr lang="en-US" sz="1050" baseline="0">
                    <a:latin typeface="Arial" panose="020B0604020202020204" pitchFamily="34" charset="0"/>
                    <a:cs typeface="Arial" panose="020B0604020202020204" pitchFamily="34" charset="0"/>
                  </a:rPr>
                  <a:t>Category</a:t>
                </a:r>
                <a:endParaRPr 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35820731954293306"/>
              <c:y val="0.899755029952132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917192"/>
        <c:crosses val="autoZero"/>
        <c:auto val="1"/>
        <c:lblAlgn val="ctr"/>
        <c:lblOffset val="100"/>
        <c:noMultiLvlLbl val="0"/>
      </c:catAx>
      <c:valAx>
        <c:axId val="586917192"/>
        <c:scaling>
          <c:orientation val="minMax"/>
          <c:max val="5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Odds</a:t>
                </a:r>
                <a:r>
                  <a:rPr lang="en-US" sz="1200" baseline="0">
                    <a:latin typeface="Arial" panose="020B0604020202020204" pitchFamily="34" charset="0"/>
                    <a:cs typeface="Arial" panose="020B0604020202020204" pitchFamily="34" charset="0"/>
                  </a:rPr>
                  <a:t> Ratio</a:t>
                </a:r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9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856594004874561E-2"/>
          <c:y val="8.9467645565175953E-3"/>
          <c:w val="0.58761529692579784"/>
          <c:h val="0.367267050406129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0.70679</cdr:x>
      <cdr:y>0.15149</cdr:y>
    </cdr:from>
    <cdr:to>
      <cdr:x>0.93783</cdr:x>
      <cdr:y>0.21368</cdr:y>
    </cdr:to>
    <cdr:sp macro="" textlink="">
      <cdr:nvSpPr>
        <cdr:cNvPr id="2" name="Right Brace 1"/>
        <cdr:cNvSpPr/>
      </cdr:nvSpPr>
      <cdr:spPr>
        <a:xfrm xmlns:a="http://schemas.openxmlformats.org/drawingml/2006/main" rot="16200000">
          <a:off x="3483180" y="443956"/>
          <a:ext cx="325682" cy="1024407"/>
        </a:xfrm>
        <a:prstGeom xmlns:a="http://schemas.openxmlformats.org/drawingml/2006/main" prst="rightBrace">
          <a:avLst/>
        </a:prstGeom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BP traits (systolic BP, diastolic BP, mean arterial pressure, and pulse pressure) across five ancestry groups using 1 degree of freedom (1df) interaction and 2df joint tests. 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identified 3 novel loci that were replicated in an additional 59,296 individuals in stage 2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genes mapped to our 26 novel loci have known functions in sleep-wake regulation, nervous and cardiometabolic systems. We also identified new gene by long sleep interactions near five known BP loci (≤1Mb) including NME7, FAM208A, MKLN1, CEP164, and RGL3/ELAVL3 (Pint &lt; 5×10−8)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9" name="Google Shape;2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27" name="Google Shape;2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 intratumoral heterogeneity (ITH) is common in cancers, but the extent of phenotypic ITH is uncertain because most subclonal mutations are passengers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ITH in 16 human colorectal tumors by comparing the methylomes from spatially separated regions in each tumor. Methylomes from opposite tumor sides were similar (Pearson correlation &gt;0.95) with little evidence of ITH or stepwise selection during growth, suggesting that the epigenome of a sampled tumor largely reflects that of its founder cell.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40" name="Google Shape;2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47" name="Google Shape;24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4" name="Google Shape;2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67" name="Google Shape;2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/>
              <a:t>0</a:t>
            </a: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79" name="Google Shape;17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Content, and Image">
  <p:cSld name="1_Title, Content, and Imag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8"/>
          <p:cNvSpPr txBox="1">
            <a:spLocks noGrp="1"/>
          </p:cNvSpPr>
          <p:nvPr>
            <p:ph type="body" idx="1"/>
          </p:nvPr>
        </p:nvSpPr>
        <p:spPr>
          <a:xfrm>
            <a:off x="609601" y="2850776"/>
            <a:ext cx="4876800" cy="320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4pPr>
            <a:lvl5pPr marL="2286000" lvl="4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5" name="Google Shape;55;p38"/>
          <p:cNvCxnSpPr/>
          <p:nvPr/>
        </p:nvCxnSpPr>
        <p:spPr>
          <a:xfrm>
            <a:off x="6113929" y="2850776"/>
            <a:ext cx="0" cy="3191037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38"/>
          <p:cNvSpPr txBox="1">
            <a:spLocks noGrp="1"/>
          </p:cNvSpPr>
          <p:nvPr>
            <p:ph type="body" idx="2"/>
          </p:nvPr>
        </p:nvSpPr>
        <p:spPr>
          <a:xfrm>
            <a:off x="6741459" y="2850776"/>
            <a:ext cx="4876800" cy="320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4pPr>
            <a:lvl5pPr marL="2286000" lvl="4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ubTitle" idx="3"/>
          </p:nvPr>
        </p:nvSpPr>
        <p:spPr>
          <a:xfrm>
            <a:off x="358382" y="463666"/>
            <a:ext cx="11535041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body" idx="4"/>
          </p:nvPr>
        </p:nvSpPr>
        <p:spPr>
          <a:xfrm>
            <a:off x="358646" y="1303264"/>
            <a:ext cx="1153490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Subtitle">
  <p:cSld name="3_Title and Subtitle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9"/>
          <p:cNvSpPr>
            <a:spLocks noGrp="1"/>
          </p:cNvSpPr>
          <p:nvPr>
            <p:ph type="pic" idx="2"/>
          </p:nvPr>
        </p:nvSpPr>
        <p:spPr>
          <a:xfrm>
            <a:off x="0" y="0"/>
            <a:ext cx="2997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39"/>
          <p:cNvSpPr txBox="1">
            <a:spLocks noGrp="1"/>
          </p:cNvSpPr>
          <p:nvPr>
            <p:ph type="ftr" idx="11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body" idx="1"/>
          </p:nvPr>
        </p:nvSpPr>
        <p:spPr>
          <a:xfrm>
            <a:off x="3400926" y="2628900"/>
            <a:ext cx="848029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67"/>
              </a:spcBef>
              <a:spcAft>
                <a:spcPts val="0"/>
              </a:spcAft>
              <a:buSzPts val="3333"/>
              <a:buNone/>
              <a:defRPr sz="3333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subTitle" idx="3"/>
          </p:nvPr>
        </p:nvSpPr>
        <p:spPr>
          <a:xfrm>
            <a:off x="3400926" y="463666"/>
            <a:ext cx="8492497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body" idx="4"/>
          </p:nvPr>
        </p:nvSpPr>
        <p:spPr>
          <a:xfrm>
            <a:off x="3401154" y="1303264"/>
            <a:ext cx="8492398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Subtitle">
  <p:cSld name="4_Title and Subtitle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/>
          <p:nvPr/>
        </p:nvSpPr>
        <p:spPr>
          <a:xfrm>
            <a:off x="2798165" y="3133801"/>
            <a:ext cx="9393836" cy="269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0"/>
          <p:cNvSpPr txBox="1"/>
          <p:nvPr/>
        </p:nvSpPr>
        <p:spPr>
          <a:xfrm>
            <a:off x="3135086" y="3133801"/>
            <a:ext cx="8708572" cy="269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33"/>
              <a:buFont typeface="Arial"/>
              <a:buChar char="•"/>
            </a:pPr>
            <a:r>
              <a:rPr lang="en-US" sz="3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Bullet 1</a:t>
            </a:r>
            <a:endParaRPr/>
          </a:p>
          <a:p>
            <a:pPr marL="457189" marR="0" lvl="0" indent="-457189" algn="l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333"/>
              <a:buFont typeface="Arial"/>
              <a:buChar char="•"/>
            </a:pPr>
            <a:r>
              <a:rPr lang="en-US" sz="3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Bullet 2</a:t>
            </a:r>
            <a:endParaRPr/>
          </a:p>
          <a:p>
            <a:pPr marL="457189" marR="0" lvl="0" indent="-457189" algn="l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333"/>
              <a:buFont typeface="Arial"/>
              <a:buChar char="•"/>
            </a:pPr>
            <a:r>
              <a:rPr lang="en-US" sz="3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Bullet 3</a:t>
            </a:r>
            <a:endParaRPr/>
          </a:p>
          <a:p>
            <a:pPr marL="457189" marR="0" lvl="0" indent="-245543" algn="l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333"/>
              <a:buFont typeface="Arial"/>
              <a:buNone/>
            </a:pPr>
            <a:endParaRPr sz="33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0"/>
          <p:cNvSpPr txBox="1">
            <a:spLocks noGrp="1"/>
          </p:cNvSpPr>
          <p:nvPr>
            <p:ph type="subTitle" idx="1"/>
          </p:nvPr>
        </p:nvSpPr>
        <p:spPr>
          <a:xfrm>
            <a:off x="304536" y="463666"/>
            <a:ext cx="11588887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body" idx="2"/>
          </p:nvPr>
        </p:nvSpPr>
        <p:spPr>
          <a:xfrm>
            <a:off x="304800" y="1303264"/>
            <a:ext cx="11588751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Image">
  <p:cSld name="Title, Content, and Imag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1"/>
          <p:cNvSpPr>
            <a:spLocks noGrp="1"/>
          </p:cNvSpPr>
          <p:nvPr>
            <p:ph type="pic" idx="2"/>
          </p:nvPr>
        </p:nvSpPr>
        <p:spPr>
          <a:xfrm>
            <a:off x="7594600" y="1"/>
            <a:ext cx="4597400" cy="6432551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41"/>
          <p:cNvSpPr txBox="1">
            <a:spLocks noGrp="1"/>
          </p:cNvSpPr>
          <p:nvPr>
            <p:ph type="body" idx="1"/>
          </p:nvPr>
        </p:nvSpPr>
        <p:spPr>
          <a:xfrm>
            <a:off x="358382" y="2305758"/>
            <a:ext cx="6975055" cy="374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67"/>
              </a:spcBef>
              <a:spcAft>
                <a:spcPts val="0"/>
              </a:spcAft>
              <a:buSzPts val="3333"/>
              <a:buNone/>
              <a:defRPr sz="3333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4pPr>
            <a:lvl5pPr marL="2286000" lvl="4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ftr" idx="11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subTitle" idx="3"/>
          </p:nvPr>
        </p:nvSpPr>
        <p:spPr>
          <a:xfrm>
            <a:off x="358382" y="463666"/>
            <a:ext cx="11535041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body" idx="4"/>
          </p:nvPr>
        </p:nvSpPr>
        <p:spPr>
          <a:xfrm>
            <a:off x="358646" y="1303264"/>
            <a:ext cx="1153490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2"/>
          <p:cNvSpPr/>
          <p:nvPr/>
        </p:nvSpPr>
        <p:spPr>
          <a:xfrm>
            <a:off x="0" y="4090736"/>
            <a:ext cx="12192000" cy="1379269"/>
          </a:xfrm>
          <a:prstGeom prst="rect">
            <a:avLst/>
          </a:prstGeom>
          <a:solidFill>
            <a:srgbClr val="F99D1C">
              <a:alpha val="84705"/>
            </a:srgb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>
            <a:off x="609600" y="4090736"/>
            <a:ext cx="10972800" cy="137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3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707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43"/>
          <p:cNvSpPr/>
          <p:nvPr/>
        </p:nvSpPr>
        <p:spPr>
          <a:xfrm>
            <a:off x="4229877" y="12617"/>
            <a:ext cx="7962123" cy="685800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3"/>
          <p:cNvSpPr/>
          <p:nvPr/>
        </p:nvSpPr>
        <p:spPr>
          <a:xfrm>
            <a:off x="0" y="6340669"/>
            <a:ext cx="12192000" cy="517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3"/>
          <p:cNvSpPr/>
          <p:nvPr/>
        </p:nvSpPr>
        <p:spPr>
          <a:xfrm>
            <a:off x="0" y="0"/>
            <a:ext cx="4229877" cy="6858000"/>
          </a:xfrm>
          <a:prstGeom prst="rect">
            <a:avLst/>
          </a:prstGeom>
          <a:solidFill>
            <a:srgbClr val="F99D1C">
              <a:alpha val="84705"/>
            </a:srgb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3"/>
          <p:cNvSpPr txBox="1">
            <a:spLocks noGrp="1"/>
          </p:cNvSpPr>
          <p:nvPr>
            <p:ph type="title"/>
          </p:nvPr>
        </p:nvSpPr>
        <p:spPr>
          <a:xfrm>
            <a:off x="4229877" y="3441617"/>
            <a:ext cx="7962123" cy="182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68B7"/>
              </a:buClr>
              <a:buSzPts val="1600"/>
              <a:buFont typeface="Calibri"/>
              <a:buNone/>
              <a:defRPr sz="1600" b="1" i="1">
                <a:solidFill>
                  <a:srgbClr val="4068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p43"/>
          <p:cNvCxnSpPr/>
          <p:nvPr/>
        </p:nvCxnSpPr>
        <p:spPr>
          <a:xfrm rot="10800000">
            <a:off x="5250024" y="3284376"/>
            <a:ext cx="6332376" cy="1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43"/>
          <p:cNvSpPr txBox="1"/>
          <p:nvPr/>
        </p:nvSpPr>
        <p:spPr>
          <a:xfrm>
            <a:off x="4229877" y="2290668"/>
            <a:ext cx="7962123" cy="182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068B7"/>
              </a:buClr>
              <a:buSzPts val="1600"/>
              <a:buFont typeface="Calibri"/>
              <a:buNone/>
            </a:pPr>
            <a:r>
              <a:rPr lang="en-US" sz="1600" b="1" i="1">
                <a:solidFill>
                  <a:srgbClr val="4068B7"/>
                </a:solidFill>
                <a:latin typeface="Calibri"/>
                <a:ea typeface="Calibri"/>
                <a:cs typeface="Calibri"/>
                <a:sym typeface="Calibri"/>
              </a:rPr>
              <a:t>Divider Page</a:t>
            </a:r>
            <a:br>
              <a:rPr lang="en-US" sz="1600" b="1" i="1">
                <a:solidFill>
                  <a:srgbClr val="4068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667" b="1" i="1">
                <a:solidFill>
                  <a:srgbClr val="4068B7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sz="1600" b="1" i="1">
              <a:solidFill>
                <a:srgbClr val="4068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 2">
  <p:cSld name="2_section header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4"/>
          <p:cNvSpPr/>
          <p:nvPr/>
        </p:nvSpPr>
        <p:spPr>
          <a:xfrm>
            <a:off x="0" y="26893"/>
            <a:ext cx="12192000" cy="6831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44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4"/>
          <p:cNvSpPr/>
          <p:nvPr/>
        </p:nvSpPr>
        <p:spPr>
          <a:xfrm>
            <a:off x="6639339" y="1"/>
            <a:ext cx="5090800" cy="6197600"/>
          </a:xfrm>
          <a:prstGeom prst="rect">
            <a:avLst/>
          </a:prstGeom>
          <a:solidFill>
            <a:schemeClr val="dk2">
              <a:alpha val="73725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4"/>
          <p:cNvSpPr/>
          <p:nvPr/>
        </p:nvSpPr>
        <p:spPr>
          <a:xfrm>
            <a:off x="6639339" y="6197600"/>
            <a:ext cx="5090800" cy="66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4"/>
          <p:cNvSpPr txBox="1"/>
          <p:nvPr/>
        </p:nvSpPr>
        <p:spPr>
          <a:xfrm>
            <a:off x="1185333" y="2321003"/>
            <a:ext cx="415947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pic>
        <p:nvPicPr>
          <p:cNvPr id="95" name="Google Shape;9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56782" y="6330990"/>
            <a:ext cx="2906638" cy="40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4"/>
          <p:cNvPicPr preferRelativeResize="0"/>
          <p:nvPr/>
        </p:nvPicPr>
        <p:blipFill rotWithShape="1">
          <a:blip r:embed="rId3">
            <a:alphaModFix/>
          </a:blip>
          <a:srcRect l="43464"/>
          <a:stretch/>
        </p:blipFill>
        <p:spPr>
          <a:xfrm>
            <a:off x="9663420" y="6289029"/>
            <a:ext cx="1942839" cy="477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 1">
  <p:cSld name="3_section header 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 txBox="1">
            <a:spLocks noGrp="1"/>
          </p:cNvSpPr>
          <p:nvPr>
            <p:ph type="ftr" idx="11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0"/>
          <p:cNvSpPr>
            <a:spLocks noGrp="1"/>
          </p:cNvSpPr>
          <p:nvPr>
            <p:ph type="pic" idx="2"/>
          </p:nvPr>
        </p:nvSpPr>
        <p:spPr>
          <a:xfrm>
            <a:off x="0" y="2576080"/>
            <a:ext cx="12192000" cy="3295649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0"/>
          <p:cNvSpPr txBox="1">
            <a:spLocks noGrp="1"/>
          </p:cNvSpPr>
          <p:nvPr>
            <p:ph type="subTitle" idx="1"/>
          </p:nvPr>
        </p:nvSpPr>
        <p:spPr>
          <a:xfrm>
            <a:off x="358382" y="463666"/>
            <a:ext cx="11535041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body" idx="3"/>
          </p:nvPr>
        </p:nvSpPr>
        <p:spPr>
          <a:xfrm>
            <a:off x="358646" y="1303264"/>
            <a:ext cx="1153490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 1">
  <p:cSld name="4_section header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>
            <a:spLocks noGrp="1"/>
          </p:cNvSpPr>
          <p:nvPr>
            <p:ph type="ftr" idx="11"/>
          </p:nvPr>
        </p:nvSpPr>
        <p:spPr>
          <a:xfrm>
            <a:off x="7126940" y="6433346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1"/>
          <p:cNvSpPr>
            <a:spLocks noGrp="1"/>
          </p:cNvSpPr>
          <p:nvPr>
            <p:ph type="pic" idx="2"/>
          </p:nvPr>
        </p:nvSpPr>
        <p:spPr>
          <a:xfrm>
            <a:off x="0" y="2576081"/>
            <a:ext cx="12192000" cy="3295649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1"/>
          <p:cNvSpPr txBox="1">
            <a:spLocks noGrp="1"/>
          </p:cNvSpPr>
          <p:nvPr>
            <p:ph type="subTitle" idx="1"/>
          </p:nvPr>
        </p:nvSpPr>
        <p:spPr>
          <a:xfrm>
            <a:off x="358384" y="463667"/>
            <a:ext cx="11535041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6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3"/>
          </p:nvPr>
        </p:nvSpPr>
        <p:spPr>
          <a:xfrm>
            <a:off x="358645" y="1303264"/>
            <a:ext cx="11534907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sz="426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2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42799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32"/>
          <p:cNvSpPr/>
          <p:nvPr/>
        </p:nvSpPr>
        <p:spPr>
          <a:xfrm>
            <a:off x="38091" y="27023"/>
            <a:ext cx="12192000" cy="4279639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2"/>
          <p:cNvSpPr txBox="1">
            <a:spLocks noGrp="1"/>
          </p:cNvSpPr>
          <p:nvPr>
            <p:ph type="subTitle" idx="1"/>
          </p:nvPr>
        </p:nvSpPr>
        <p:spPr>
          <a:xfrm>
            <a:off x="-1" y="4677745"/>
            <a:ext cx="12192000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  <a:defRPr sz="5867" b="0" i="0" u="none" strike="noStrike" cap="none">
                <a:solidFill>
                  <a:srgbClr val="9E14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Title and Content">
  <p:cSld name="4_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>
            <a:spLocks noGrp="1"/>
          </p:cNvSpPr>
          <p:nvPr>
            <p:ph type="body" idx="1"/>
          </p:nvPr>
        </p:nvSpPr>
        <p:spPr>
          <a:xfrm>
            <a:off x="609600" y="2397344"/>
            <a:ext cx="10972800" cy="365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SzPts val="3733"/>
              <a:buFont typeface="Calibri"/>
              <a:buChar char="̶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title"/>
          </p:nvPr>
        </p:nvSpPr>
        <p:spPr>
          <a:xfrm>
            <a:off x="609601" y="4656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0474" y="6507169"/>
            <a:ext cx="2100999" cy="2950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5"/>
          <p:cNvSpPr txBox="1">
            <a:spLocks noGrp="1"/>
          </p:cNvSpPr>
          <p:nvPr>
            <p:ph type="ftr" idx="11"/>
          </p:nvPr>
        </p:nvSpPr>
        <p:spPr>
          <a:xfrm>
            <a:off x="470747" y="6491248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ldNum" idx="12"/>
          </p:nvPr>
        </p:nvSpPr>
        <p:spPr>
          <a:xfrm>
            <a:off x="121920" y="649181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body" idx="1"/>
          </p:nvPr>
        </p:nvSpPr>
        <p:spPr>
          <a:xfrm>
            <a:off x="352926" y="2305758"/>
            <a:ext cx="11229474" cy="374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Clr>
                <a:schemeClr val="accent3"/>
              </a:buClr>
              <a:buSzPts val="3733"/>
              <a:buChar char="•"/>
              <a:defRPr sz="3733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Clr>
                <a:schemeClr val="accent3"/>
              </a:buClr>
              <a:buSzPts val="2667"/>
              <a:buChar char="•"/>
              <a:defRPr sz="2667"/>
            </a:lvl3pPr>
            <a:lvl4pPr marL="1828800" lvl="3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4pPr>
            <a:lvl5pPr marL="2286000" lvl="4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subTitle" idx="2"/>
          </p:nvPr>
        </p:nvSpPr>
        <p:spPr>
          <a:xfrm>
            <a:off x="358382" y="463666"/>
            <a:ext cx="11535041" cy="101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3"/>
          </p:nvPr>
        </p:nvSpPr>
        <p:spPr>
          <a:xfrm>
            <a:off x="358646" y="1303264"/>
            <a:ext cx="1153490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 2">
  <p:cSld name="1_section header 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366933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37"/>
          <p:cNvSpPr/>
          <p:nvPr/>
        </p:nvSpPr>
        <p:spPr>
          <a:xfrm>
            <a:off x="5870713" y="0"/>
            <a:ext cx="5859426" cy="6367471"/>
          </a:xfrm>
          <a:prstGeom prst="rect">
            <a:avLst/>
          </a:prstGeom>
          <a:solidFill>
            <a:schemeClr val="accent1">
              <a:alpha val="67843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7"/>
          <p:cNvSpPr txBox="1">
            <a:spLocks noGrp="1"/>
          </p:cNvSpPr>
          <p:nvPr>
            <p:ph type="subTitle" idx="1"/>
          </p:nvPr>
        </p:nvSpPr>
        <p:spPr>
          <a:xfrm>
            <a:off x="7203221" y="605757"/>
            <a:ext cx="4296304" cy="513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853"/>
              </a:spcBef>
              <a:spcAft>
                <a:spcPts val="0"/>
              </a:spcAft>
              <a:buSzPts val="4267"/>
              <a:buNone/>
              <a:defRPr b="0">
                <a:solidFill>
                  <a:srgbClr val="FFFFFF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7126940" y="6433345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>
            <a:off x="11243228" y="6374872"/>
            <a:ext cx="487680" cy="4958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8"/>
          <p:cNvSpPr/>
          <p:nvPr/>
        </p:nvSpPr>
        <p:spPr>
          <a:xfrm>
            <a:off x="1" y="6374872"/>
            <a:ext cx="11241740" cy="4831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8"/>
          <p:cNvSpPr txBox="1">
            <a:spLocks noGrp="1"/>
          </p:cNvSpPr>
          <p:nvPr>
            <p:ph type="title"/>
          </p:nvPr>
        </p:nvSpPr>
        <p:spPr>
          <a:xfrm>
            <a:off x="609601" y="4656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  <a:defRPr sz="5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body" idx="1"/>
          </p:nvPr>
        </p:nvSpPr>
        <p:spPr>
          <a:xfrm>
            <a:off x="609600" y="2397344"/>
            <a:ext cx="10972800" cy="365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accent2"/>
              </a:buClr>
              <a:buSzPts val="3733"/>
              <a:buFont typeface="Arial"/>
              <a:buChar char="•"/>
              <a:defRPr sz="3733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rgbClr val="1415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rgbClr val="1415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/>
          <p:nvPr/>
        </p:nvSpPr>
        <p:spPr>
          <a:xfrm>
            <a:off x="11714257" y="6374872"/>
            <a:ext cx="487680" cy="4831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8"/>
          <p:cNvSpPr txBox="1"/>
          <p:nvPr/>
        </p:nvSpPr>
        <p:spPr>
          <a:xfrm>
            <a:off x="11226799" y="6494014"/>
            <a:ext cx="441158" cy="28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67" b="0" i="0" u="none" strike="noStrike" cap="none">
                <a:solidFill>
                  <a:srgbClr val="0E27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67" b="0" i="0" u="none" strike="noStrike" cap="none">
              <a:solidFill>
                <a:srgbClr val="0E27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8"/>
          <p:cNvSpPr txBox="1"/>
          <p:nvPr/>
        </p:nvSpPr>
        <p:spPr>
          <a:xfrm>
            <a:off x="7460317" y="6504651"/>
            <a:ext cx="37433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Multi-omics Boot Camp: Analysis of Omics Data for Research Studies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slac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6292951" y="1013924"/>
            <a:ext cx="486209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Welcome! </a:t>
            </a:r>
            <a:endParaRPr/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844" y="1144101"/>
            <a:ext cx="4527367" cy="45273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6203454" y="2180041"/>
            <a:ext cx="4942200" cy="4616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will begin at 9am PT/12pm ET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5686526" y="2800512"/>
            <a:ext cx="6074944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Please consent to the recording prompt when it appears.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This training will be recorded for back up purposes, and recordings will be shared ~1week post-training and remain available for 2-3 weeks to revisit sessions. 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5826369" y="4064996"/>
            <a:ext cx="5967046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Use                    for questions: our team will answer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D4F91"/>
                </a:solidFill>
                <a:latin typeface="Calibri"/>
                <a:ea typeface="Calibri"/>
                <a:cs typeface="Calibri"/>
                <a:sym typeface="Calibri"/>
              </a:rPr>
              <a:t>The chat box is disabled in zoom: please sign-up/sign-in using the invitation to slack. </a:t>
            </a:r>
            <a:endParaRPr sz="1800">
              <a:solidFill>
                <a:srgbClr val="1D4F9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D4F91"/>
                </a:solidFill>
                <a:latin typeface="Calibri"/>
                <a:ea typeface="Calibri"/>
                <a:cs typeface="Calibri"/>
                <a:sym typeface="Calibri"/>
              </a:rPr>
              <a:t>You can access it through your browser:</a:t>
            </a:r>
            <a:r>
              <a:rPr lang="en-US" sz="1800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u="sng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https://slack.com/</a:t>
            </a: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>
                <a:solidFill>
                  <a:srgbClr val="1D4F91"/>
                </a:solidFill>
                <a:latin typeface="Calibri"/>
                <a:ea typeface="Calibri"/>
                <a:cs typeface="Calibri"/>
                <a:sym typeface="Calibri"/>
              </a:rPr>
              <a:t>or install the app on your computer. There is a channel set up for each session.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1853" y="4064996"/>
            <a:ext cx="887655" cy="34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423513" y="38500"/>
            <a:ext cx="1131289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</a:pPr>
            <a:r>
              <a:rPr lang="en-US"/>
              <a:t>Integrated Analysis and Methods</a:t>
            </a:r>
            <a:endParaRPr/>
          </a:p>
        </p:txBody>
      </p:sp>
      <p:pic>
        <p:nvPicPr>
          <p:cNvPr id="187" name="Google Shape;18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302" y="1007042"/>
            <a:ext cx="7164355" cy="535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Google Shape;192;p11"/>
          <p:cNvGraphicFramePr/>
          <p:nvPr/>
        </p:nvGraphicFramePr>
        <p:xfrm>
          <a:off x="1371657" y="3445224"/>
          <a:ext cx="3601281" cy="254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3" name="Google Shape;193;p11"/>
          <p:cNvSpPr txBox="1"/>
          <p:nvPr/>
        </p:nvSpPr>
        <p:spPr>
          <a:xfrm>
            <a:off x="3745678" y="3233889"/>
            <a:ext cx="1227260" cy="53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10% of pop.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&gt;3.5-fold risk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6700" y="2946778"/>
            <a:ext cx="6387541" cy="304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101" y="0"/>
            <a:ext cx="7499848" cy="2723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53" y="0"/>
            <a:ext cx="8568267" cy="321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4989" y="3217334"/>
            <a:ext cx="4102635" cy="296591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02" name="Google Shape;20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0748" y="3156963"/>
            <a:ext cx="3765933" cy="28183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85" y="89680"/>
            <a:ext cx="7670800" cy="18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3904" y="1900233"/>
            <a:ext cx="5140009" cy="423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8686" y="1781739"/>
            <a:ext cx="5380655" cy="400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6498455" cy="328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2741" y="3280896"/>
            <a:ext cx="7227984" cy="296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8863" y="272248"/>
            <a:ext cx="2926044" cy="5840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95" y="131850"/>
            <a:ext cx="8415867" cy="204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9572" y="1322199"/>
            <a:ext cx="4131733" cy="22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0757" y="2077128"/>
            <a:ext cx="6343344" cy="407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4953" y="5194179"/>
            <a:ext cx="2641600" cy="69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6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58817" cy="17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6" descr="Graphical user interface, application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888" y="1724103"/>
            <a:ext cx="9732285" cy="463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587067" cy="250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8357" y="300917"/>
            <a:ext cx="4070236" cy="379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" y="2681632"/>
            <a:ext cx="8072761" cy="328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59" y="0"/>
            <a:ext cx="8263467" cy="199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219" y="1998133"/>
            <a:ext cx="6279695" cy="362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7073" y="1998512"/>
            <a:ext cx="5456808" cy="39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115" y="2712458"/>
            <a:ext cx="4531328" cy="314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0079" y="2712458"/>
            <a:ext cx="6111328" cy="314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452" y="0"/>
            <a:ext cx="8297333" cy="257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>
            <a:spLocks noGrp="1"/>
          </p:cNvSpPr>
          <p:nvPr>
            <p:ph type="title" idx="4294967295"/>
          </p:nvPr>
        </p:nvSpPr>
        <p:spPr>
          <a:xfrm>
            <a:off x="697976" y="182563"/>
            <a:ext cx="102748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alibri"/>
              <a:buNone/>
            </a:pPr>
            <a:r>
              <a:rPr lang="en-US" sz="6000"/>
              <a:t>Multi-Omics Boot Camp Team</a:t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2195762" y="2950434"/>
            <a:ext cx="1643399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Jim Gauderman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Instructor</a:t>
            </a:r>
            <a:endParaRPr sz="1400">
              <a:solidFill>
                <a:srgbClr val="4BAC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USC</a:t>
            </a:r>
            <a:endParaRPr sz="1400">
              <a:solidFill>
                <a:srgbClr val="4BAC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8210319" y="2960875"/>
            <a:ext cx="1976823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Kimberly Siegmund</a:t>
            </a:r>
            <a:endParaRPr sz="1800">
              <a:solidFill>
                <a:srgbClr val="4BAC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Instructor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USC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542366" y="2960875"/>
            <a:ext cx="3319351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Nicholas Mancuso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Instructor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USC</a:t>
            </a: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7799909" y="5676778"/>
            <a:ext cx="1521315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Tristan Swedin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Columbia</a:t>
            </a: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76910" y="2923949"/>
            <a:ext cx="1870722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Conti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Course Director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USC</a:t>
            </a: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10077249" y="5676778"/>
            <a:ext cx="1864613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Meaghan Doherty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Columbia</a:t>
            </a:r>
            <a:endParaRPr/>
          </a:p>
        </p:txBody>
      </p:sp>
      <p:pic>
        <p:nvPicPr>
          <p:cNvPr id="121" name="Google Shape;121;p2" descr="David V. Conti, PhD | Keck School of Medicine of USC"/>
          <p:cNvPicPr preferRelativeResize="0"/>
          <p:nvPr/>
        </p:nvPicPr>
        <p:blipFill rotWithShape="1">
          <a:blip r:embed="rId3">
            <a:alphaModFix/>
          </a:blip>
          <a:srcRect l="10547" t="6000" r="10763" b="22296"/>
          <a:stretch/>
        </p:blipFill>
        <p:spPr>
          <a:xfrm>
            <a:off x="339955" y="1484412"/>
            <a:ext cx="1355503" cy="13555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122;p2" descr="William Gauderman"/>
          <p:cNvPicPr preferRelativeResize="0"/>
          <p:nvPr/>
        </p:nvPicPr>
        <p:blipFill rotWithShape="1">
          <a:blip r:embed="rId4">
            <a:alphaModFix/>
          </a:blip>
          <a:srcRect b="7657"/>
          <a:stretch/>
        </p:blipFill>
        <p:spPr>
          <a:xfrm>
            <a:off x="2338265" y="1477097"/>
            <a:ext cx="1359177" cy="1355503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" name="Google Shape;123;p2" descr="Nicholas Mancuso"/>
          <p:cNvPicPr preferRelativeResize="0"/>
          <p:nvPr/>
        </p:nvPicPr>
        <p:blipFill rotWithShape="1">
          <a:blip r:embed="rId5">
            <a:alphaModFix/>
          </a:blip>
          <a:srcRect l="9337" t="-147" r="7623" b="23111"/>
          <a:stretch/>
        </p:blipFill>
        <p:spPr>
          <a:xfrm>
            <a:off x="6443080" y="1481799"/>
            <a:ext cx="1355503" cy="135811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" name="Google Shape;124;p2" descr="Kimberly Siegmu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84660" y="1486580"/>
            <a:ext cx="1355503" cy="135333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2406024" y="5657654"/>
            <a:ext cx="2628669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Tsz Fung </a:t>
            </a:r>
            <a:endParaRPr sz="1800">
              <a:solidFill>
                <a:srgbClr val="00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Workshop Guide</a:t>
            </a:r>
            <a:endParaRPr sz="1800">
              <a:solidFill>
                <a:srgbClr val="00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USC</a:t>
            </a:r>
            <a:endParaRPr sz="1400">
              <a:solidFill>
                <a:srgbClr val="4BAC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9907241" y="2960875"/>
            <a:ext cx="2628669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Jesse Goodrich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Instructor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USC</a:t>
            </a: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3814411" y="2960875"/>
            <a:ext cx="2628669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Pablo Lewinger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Instructor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USC</a:t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4766084" y="5665701"/>
            <a:ext cx="2628669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Rud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Workshop Guide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USC</a:t>
            </a:r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7">
            <a:alphaModFix/>
          </a:blip>
          <a:srcRect t="1533" b="18487"/>
          <a:stretch/>
        </p:blipFill>
        <p:spPr>
          <a:xfrm>
            <a:off x="10503477" y="1504392"/>
            <a:ext cx="1348568" cy="134856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8">
            <a:alphaModFix/>
          </a:blip>
          <a:srcRect t="2650" b="2649"/>
          <a:stretch/>
        </p:blipFill>
        <p:spPr>
          <a:xfrm>
            <a:off x="5418248" y="4099827"/>
            <a:ext cx="1355503" cy="1355503"/>
          </a:xfrm>
          <a:prstGeom prst="ellipse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9">
            <a:alphaModFix/>
          </a:blip>
          <a:srcRect t="3846" b="3846"/>
          <a:stretch/>
        </p:blipFill>
        <p:spPr>
          <a:xfrm>
            <a:off x="4399755" y="1456735"/>
            <a:ext cx="1400518" cy="13962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2" name="Google Shape;132;p2" descr="A person smiling at camera&#10;&#10;AI-generated content may be incorrect."/>
          <p:cNvPicPr preferRelativeResize="0"/>
          <p:nvPr/>
        </p:nvPicPr>
        <p:blipFill rotWithShape="1">
          <a:blip r:embed="rId10">
            <a:alphaModFix/>
          </a:blip>
          <a:srcRect l="1568" r="1568"/>
          <a:stretch/>
        </p:blipFill>
        <p:spPr>
          <a:xfrm>
            <a:off x="10313419" y="4141780"/>
            <a:ext cx="1312104" cy="130983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Google Shape;133;p2"/>
          <p:cNvSpPr/>
          <p:nvPr/>
        </p:nvSpPr>
        <p:spPr>
          <a:xfrm>
            <a:off x="-35392" y="5558125"/>
            <a:ext cx="2373657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Qiran Jia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Workshop Guide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rPr>
              <a:t>USC</a:t>
            </a:r>
            <a:endParaRPr/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11">
            <a:alphaModFix/>
          </a:blip>
          <a:srcRect l="1292" r="1292"/>
          <a:stretch/>
        </p:blipFill>
        <p:spPr>
          <a:xfrm>
            <a:off x="496089" y="4081848"/>
            <a:ext cx="1355503" cy="13914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" name="Google Shape;135;p2" descr="A person with long curly hair wearing a brown jacket&#10;&#10;AI-generated content may be incorrect."/>
          <p:cNvPicPr preferRelativeResize="0"/>
          <p:nvPr/>
        </p:nvPicPr>
        <p:blipFill rotWithShape="1">
          <a:blip r:embed="rId12">
            <a:alphaModFix/>
          </a:blip>
          <a:srcRect t="198" b="198"/>
          <a:stretch/>
        </p:blipFill>
        <p:spPr>
          <a:xfrm>
            <a:off x="7864244" y="4105835"/>
            <a:ext cx="1358682" cy="13533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2" descr="A person smiling at camera&#10;&#10;AI-generated content may be incorrect."/>
          <p:cNvPicPr preferRelativeResize="0"/>
          <p:nvPr/>
        </p:nvPicPr>
        <p:blipFill rotWithShape="1">
          <a:blip r:embed="rId13">
            <a:alphaModFix/>
          </a:blip>
          <a:srcRect l="13358" r="13357"/>
          <a:stretch/>
        </p:blipFill>
        <p:spPr>
          <a:xfrm>
            <a:off x="3045568" y="4097499"/>
            <a:ext cx="1355503" cy="139146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</a:pPr>
            <a:r>
              <a:rPr lang="en-US"/>
              <a:t>Multi-omics with an Outcome</a:t>
            </a:r>
            <a:endParaRPr/>
          </a:p>
        </p:txBody>
      </p:sp>
      <p:pic>
        <p:nvPicPr>
          <p:cNvPr id="257" name="Google Shape;257;p20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402" y="835735"/>
            <a:ext cx="6657337" cy="518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-706356" y="1587875"/>
            <a:ext cx="4627093" cy="446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1435"/>
              </a:buClr>
              <a:buSzPts val="4400"/>
              <a:buFont typeface="Arial"/>
              <a:buNone/>
            </a:pPr>
            <a:r>
              <a:rPr lang="en-US" sz="4267" b="1">
                <a:solidFill>
                  <a:srgbClr val="990000"/>
                </a:solidFill>
              </a:rPr>
              <a:t>Multi-omics Integrated Analysis</a:t>
            </a:r>
            <a:endParaRPr/>
          </a:p>
        </p:txBody>
      </p:sp>
      <p:sp>
        <p:nvSpPr>
          <p:cNvPr id="263" name="Google Shape;263;p21"/>
          <p:cNvSpPr txBox="1"/>
          <p:nvPr/>
        </p:nvSpPr>
        <p:spPr>
          <a:xfrm>
            <a:off x="-881237" y="7339468"/>
            <a:ext cx="1091616" cy="6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1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6122" y="0"/>
            <a:ext cx="903587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</a:pPr>
            <a:r>
              <a:rPr lang="en-US" sz="7466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Overview of Workshop</a:t>
            </a:r>
            <a:endParaRPr sz="6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2"/>
          <p:cNvSpPr txBox="1">
            <a:spLocks noGrp="1"/>
          </p:cNvSpPr>
          <p:nvPr>
            <p:ph type="body" idx="1"/>
          </p:nvPr>
        </p:nvSpPr>
        <p:spPr>
          <a:xfrm>
            <a:off x="534505" y="1417639"/>
            <a:ext cx="11759095" cy="47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685783" lvl="0" indent="-685783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609585" lvl="1" indent="0" algn="l" rtl="0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(Background and Context to Multi-omic Analysis)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Polygenic Risk and Summary Statistics</a:t>
            </a:r>
            <a:endParaRPr/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Interactions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Clustering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Mediation</a:t>
            </a:r>
            <a:endParaRPr/>
          </a:p>
          <a:p>
            <a:pPr marL="685783" lvl="0" indent="-685783" algn="l" rtl="0">
              <a:spcBef>
                <a:spcPts val="747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Multi-omic Analysis in Real Data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3"/>
          <p:cNvPicPr preferRelativeResize="0"/>
          <p:nvPr/>
        </p:nvPicPr>
        <p:blipFill rotWithShape="1">
          <a:blip r:embed="rId3">
            <a:alphaModFix amt="50000"/>
          </a:blip>
          <a:srcRect l="10317" r="10317"/>
          <a:stretch/>
        </p:blipFill>
        <p:spPr>
          <a:xfrm>
            <a:off x="9139601" y="-377587"/>
            <a:ext cx="3086485" cy="279337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>
            <a:spLocks noGrp="1"/>
          </p:cNvSpPr>
          <p:nvPr>
            <p:ph type="body" idx="1"/>
          </p:nvPr>
        </p:nvSpPr>
        <p:spPr>
          <a:xfrm>
            <a:off x="175321" y="1584666"/>
            <a:ext cx="2568796" cy="481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9:00 - 9:45 PT</a:t>
            </a:r>
            <a:endParaRPr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6"/>
                </a:solidFill>
              </a:rPr>
              <a:t>9:45 – 10:00 PT</a:t>
            </a:r>
            <a:endParaRPr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10:00 - 11:00 PT</a:t>
            </a:r>
            <a:endParaRPr sz="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6"/>
                </a:solidFill>
              </a:rPr>
              <a:t>11:00 – 11:15 PT</a:t>
            </a:r>
            <a:endParaRPr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11:15 - 12:00 PT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 i="1"/>
              <a:t>12:00 - 1:00 PT </a:t>
            </a:r>
            <a:endParaRPr sz="2800" i="1"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1:00 - 1:45 PT</a:t>
            </a:r>
            <a:endParaRPr sz="2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300"/>
              <a:buNone/>
            </a:pPr>
            <a:endParaRPr sz="300" i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6"/>
                </a:solidFill>
              </a:rPr>
              <a:t>1:45 - 2:00 PT</a:t>
            </a:r>
            <a:endParaRPr sz="28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2:00 – 3:00 PT</a:t>
            </a:r>
            <a:endParaRPr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3:00 - 3:15 PT</a:t>
            </a:r>
            <a:endParaRPr sz="28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267"/>
              </a:spcBef>
              <a:spcAft>
                <a:spcPts val="0"/>
              </a:spcAft>
              <a:buSzPts val="3200"/>
              <a:buNone/>
            </a:pPr>
            <a:endParaRPr sz="3200" i="1"/>
          </a:p>
        </p:txBody>
      </p:sp>
      <p:sp>
        <p:nvSpPr>
          <p:cNvPr id="278" name="Google Shape;278;p23"/>
          <p:cNvSpPr txBox="1">
            <a:spLocks noGrp="1"/>
          </p:cNvSpPr>
          <p:nvPr>
            <p:ph type="title"/>
          </p:nvPr>
        </p:nvSpPr>
        <p:spPr>
          <a:xfrm>
            <a:off x="592667" y="36447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99D1C"/>
              </a:buClr>
              <a:buSzPts val="5000"/>
              <a:buFont typeface="Calibri"/>
              <a:buNone/>
            </a:pPr>
            <a:r>
              <a:rPr lang="en-US" sz="5000">
                <a:solidFill>
                  <a:srgbClr val="F99D1C"/>
                </a:solidFill>
              </a:rPr>
              <a:t>Day 1: May 28, 2025</a:t>
            </a:r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2573775" y="1502435"/>
            <a:ext cx="11057822" cy="470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Welcome and Introduction</a:t>
            </a:r>
            <a:endParaRPr/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Break / 1:1 questions</a:t>
            </a:r>
            <a:endParaRPr sz="2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Introduction to Observational Studies and Omic Data (Lecture)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Break / 1:1 questions</a:t>
            </a:r>
            <a:endParaRPr/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Polygenic Analyses and Summary Statistics (Lecture)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Meal </a:t>
            </a:r>
            <a:r>
              <a:rPr lang="en-US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 (Networking room open 12:30-1:00 PT/3:30-4:00 ET)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Polygenic Analyses and Summary Statistics (Lab)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sz="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Break / 1:1 questions</a:t>
            </a:r>
            <a:endParaRPr sz="2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Advanced Polygenic analysis and Summary Statistics (Lecture/Lab) 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r>
              <a:rPr lang="en-US" sz="2800">
                <a:solidFill>
                  <a:srgbClr val="25408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Day 1 Wrap-up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"/>
          <p:cNvPicPr preferRelativeResize="0"/>
          <p:nvPr/>
        </p:nvPicPr>
        <p:blipFill rotWithShape="1">
          <a:blip r:embed="rId3">
            <a:alphaModFix amt="50000"/>
          </a:blip>
          <a:srcRect l="10317" r="10317"/>
          <a:stretch/>
        </p:blipFill>
        <p:spPr>
          <a:xfrm>
            <a:off x="9139601" y="-377587"/>
            <a:ext cx="3086485" cy="279337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4"/>
          <p:cNvSpPr txBox="1">
            <a:spLocks noGrp="1"/>
          </p:cNvSpPr>
          <p:nvPr>
            <p:ph type="body" idx="1"/>
          </p:nvPr>
        </p:nvSpPr>
        <p:spPr>
          <a:xfrm>
            <a:off x="264604" y="1719273"/>
            <a:ext cx="2574796" cy="477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9:00 - 9:45 PT</a:t>
            </a:r>
            <a:endParaRPr sz="2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300"/>
              <a:buNone/>
            </a:pPr>
            <a:endParaRPr sz="3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6"/>
                </a:solidFill>
              </a:rPr>
              <a:t>9:45 – 10:00 PT</a:t>
            </a:r>
            <a:endParaRPr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10:00 - 10:45 PT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6"/>
                </a:solidFill>
              </a:rPr>
              <a:t>10:45 – 11:00 PT</a:t>
            </a:r>
            <a:endParaRPr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300"/>
              <a:buNone/>
            </a:pPr>
            <a:endParaRPr sz="300">
              <a:solidFill>
                <a:srgbClr val="F79646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11:00 - 12:00 PT</a:t>
            </a:r>
            <a:endParaRPr sz="2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 i="1"/>
              <a:t>12:00 - 1:00 PT</a:t>
            </a:r>
            <a:endParaRPr sz="2800" i="1"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1:00 - 1:45 PT</a:t>
            </a:r>
            <a:endParaRPr sz="2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6"/>
                </a:solidFill>
              </a:rPr>
              <a:t>1:45 – 2:00 PT</a:t>
            </a:r>
            <a:endParaRPr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300"/>
              <a:buNone/>
            </a:pPr>
            <a:endParaRPr sz="300" i="1">
              <a:solidFill>
                <a:srgbClr val="1D4F91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2:00 – 3:00 PT</a:t>
            </a:r>
            <a:endParaRPr sz="2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3:00 - 3:15 PT</a:t>
            </a:r>
            <a:endParaRPr sz="28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267"/>
              </a:spcBef>
              <a:spcAft>
                <a:spcPts val="0"/>
              </a:spcAft>
              <a:buSzPts val="3200"/>
              <a:buNone/>
            </a:pPr>
            <a:endParaRPr sz="3200" i="1"/>
          </a:p>
        </p:txBody>
      </p:sp>
      <p:sp>
        <p:nvSpPr>
          <p:cNvPr id="288" name="Google Shape;288;p24"/>
          <p:cNvSpPr txBox="1">
            <a:spLocks noGrp="1"/>
          </p:cNvSpPr>
          <p:nvPr>
            <p:ph type="title"/>
          </p:nvPr>
        </p:nvSpPr>
        <p:spPr>
          <a:xfrm>
            <a:off x="592667" y="38456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99D1C"/>
              </a:buClr>
              <a:buSzPts val="5000"/>
              <a:buFont typeface="Calibri"/>
              <a:buNone/>
            </a:pPr>
            <a:r>
              <a:rPr lang="en-US" sz="5000">
                <a:solidFill>
                  <a:srgbClr val="F99D1C"/>
                </a:solidFill>
              </a:rPr>
              <a:t>Day 2: May 29, 2025</a:t>
            </a:r>
            <a:endParaRPr/>
          </a:p>
        </p:txBody>
      </p:sp>
      <p:sp>
        <p:nvSpPr>
          <p:cNvPr id="289" name="Google Shape;289;p24"/>
          <p:cNvSpPr txBox="1"/>
          <p:nvPr/>
        </p:nvSpPr>
        <p:spPr>
          <a:xfrm>
            <a:off x="2764061" y="1644198"/>
            <a:ext cx="11261022" cy="492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Interaction (Lecture)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sz="3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Break / 1:1 questions</a:t>
            </a:r>
            <a:endParaRPr/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Interaction (Lab)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Break / 1:1 questions</a:t>
            </a:r>
            <a:endParaRPr/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Advanced Interactions (Lecture/Lab)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Meal break (Networking room open 12:30-1:00 PT/3:30-4:00 ET)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Clustering (Lecture)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sz="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Break / 1:1 questions</a:t>
            </a:r>
            <a:endParaRPr sz="2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Clustering (Lab)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Questions and Day 2 Wrap-up </a:t>
            </a:r>
            <a:endParaRPr/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-42441" y="6493522"/>
            <a:ext cx="12234441" cy="569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5"/>
          <p:cNvPicPr preferRelativeResize="0"/>
          <p:nvPr/>
        </p:nvPicPr>
        <p:blipFill rotWithShape="1">
          <a:blip r:embed="rId3">
            <a:alphaModFix amt="50000"/>
          </a:blip>
          <a:srcRect l="10317" r="10317"/>
          <a:stretch/>
        </p:blipFill>
        <p:spPr>
          <a:xfrm>
            <a:off x="9139601" y="-377587"/>
            <a:ext cx="3086485" cy="279337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 txBox="1">
            <a:spLocks noGrp="1"/>
          </p:cNvSpPr>
          <p:nvPr>
            <p:ph type="body" idx="1"/>
          </p:nvPr>
        </p:nvSpPr>
        <p:spPr>
          <a:xfrm>
            <a:off x="107543" y="1505782"/>
            <a:ext cx="2568796" cy="489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9:00 - 10:00 PT</a:t>
            </a:r>
            <a:endParaRPr sz="2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300"/>
              <a:buNone/>
            </a:pPr>
            <a:endParaRPr sz="3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6"/>
                </a:solidFill>
              </a:rPr>
              <a:t>10:00 - 10:15 PT</a:t>
            </a:r>
            <a:endParaRPr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10:15 - 11:00 PT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6"/>
                </a:solidFill>
              </a:rPr>
              <a:t>11:00 – 11:15 PT</a:t>
            </a:r>
            <a:endParaRPr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300"/>
              <a:buNone/>
            </a:pPr>
            <a:endParaRPr sz="300">
              <a:solidFill>
                <a:srgbClr val="F79646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11:15 - 12:00 PT</a:t>
            </a:r>
            <a:endParaRPr sz="2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 i="1"/>
              <a:t>12:00 - 1:00 PT</a:t>
            </a:r>
            <a:endParaRPr sz="2800" i="1"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1:00 - 2:00 PT</a:t>
            </a:r>
            <a:endParaRPr sz="2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6"/>
                </a:solidFill>
              </a:rPr>
              <a:t>2:00 – 2:15 PT</a:t>
            </a:r>
            <a:endParaRPr/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300"/>
              <a:buNone/>
            </a:pPr>
            <a:endParaRPr sz="300" i="1">
              <a:solidFill>
                <a:srgbClr val="1D4F91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2:15 - 3:00 PT</a:t>
            </a:r>
            <a:endParaRPr sz="2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267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3:00 - 3:15 PT</a:t>
            </a:r>
            <a:endParaRPr sz="28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267"/>
              </a:spcBef>
              <a:spcAft>
                <a:spcPts val="0"/>
              </a:spcAft>
              <a:buSzPts val="3200"/>
              <a:buNone/>
            </a:pPr>
            <a:endParaRPr sz="3200" i="1"/>
          </a:p>
        </p:txBody>
      </p:sp>
      <p:sp>
        <p:nvSpPr>
          <p:cNvPr id="298" name="Google Shape;298;p25"/>
          <p:cNvSpPr txBox="1">
            <a:spLocks noGrp="1"/>
          </p:cNvSpPr>
          <p:nvPr>
            <p:ph type="title"/>
          </p:nvPr>
        </p:nvSpPr>
        <p:spPr>
          <a:xfrm>
            <a:off x="592667" y="36447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99D1C"/>
              </a:buClr>
              <a:buSzPts val="5000"/>
              <a:buFont typeface="Calibri"/>
              <a:buNone/>
            </a:pPr>
            <a:r>
              <a:rPr lang="en-US" sz="5000">
                <a:solidFill>
                  <a:srgbClr val="F99D1C"/>
                </a:solidFill>
              </a:rPr>
              <a:t>Day 3: May 30, 2025</a:t>
            </a:r>
            <a:endParaRPr/>
          </a:p>
        </p:txBody>
      </p:sp>
      <p:sp>
        <p:nvSpPr>
          <p:cNvPr id="299" name="Google Shape;299;p25"/>
          <p:cNvSpPr txBox="1"/>
          <p:nvPr/>
        </p:nvSpPr>
        <p:spPr>
          <a:xfrm>
            <a:off x="2553112" y="1393689"/>
            <a:ext cx="11238088" cy="489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Advanced Clustering (Lecture/Lab)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sz="3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Break / 1:1 questions</a:t>
            </a:r>
            <a:endParaRPr/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Mediation/Latent Variable (Lecture)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rgbClr val="F79646"/>
              </a:buClr>
              <a:buSzPts val="300"/>
              <a:buFont typeface="Arial"/>
              <a:buNone/>
            </a:pPr>
            <a:r>
              <a:rPr lang="en-US" sz="30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Break / 1:1 questions</a:t>
            </a:r>
            <a:endParaRPr sz="2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Mediation/Latent Variable (Lab) 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Meal break (Networking room open 12:30-1:00 PT/3:30-4:00 ET)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Advanced Mediation/Latent Variable (Lecture/Lab) 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sz="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Break / 1:1 questions</a:t>
            </a:r>
            <a:endParaRPr sz="2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Bringing It All Together: Multi-omic Analysis in Real Data (Lecture)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Questions and Wrap-up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6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8629" y="1387718"/>
            <a:ext cx="5578557" cy="4373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/>
        </p:nvSpPr>
        <p:spPr>
          <a:xfrm>
            <a:off x="387981" y="375913"/>
            <a:ext cx="8814464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Use		        (not Zoom) for questions</a:t>
            </a:r>
            <a:endParaRPr/>
          </a:p>
        </p:txBody>
      </p:sp>
      <p:pic>
        <p:nvPicPr>
          <p:cNvPr id="307" name="Google Shape;307;p26" descr="Slack is your digital HQ | Sla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1749" y="565503"/>
            <a:ext cx="1672144" cy="42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/>
          <p:nvPr/>
        </p:nvSpPr>
        <p:spPr>
          <a:xfrm>
            <a:off x="-114483" y="2584737"/>
            <a:ext cx="297492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6693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General Questions: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agenda Session has </a:t>
            </a:r>
            <a:r>
              <a:rPr lang="en-US" sz="16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specific channel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you to ask questions to the boot camp team. Everyone in the training can see these posts.</a:t>
            </a:r>
            <a:endParaRPr/>
          </a:p>
        </p:txBody>
      </p:sp>
      <p:cxnSp>
        <p:nvCxnSpPr>
          <p:cNvPr id="309" name="Google Shape;309;p26"/>
          <p:cNvCxnSpPr/>
          <p:nvPr/>
        </p:nvCxnSpPr>
        <p:spPr>
          <a:xfrm>
            <a:off x="2704011" y="3317967"/>
            <a:ext cx="969676" cy="21278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10" name="Google Shape;310;p26"/>
          <p:cNvCxnSpPr/>
          <p:nvPr/>
        </p:nvCxnSpPr>
        <p:spPr>
          <a:xfrm>
            <a:off x="2717075" y="3331030"/>
            <a:ext cx="956613" cy="374247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11" name="Google Shape;311;p26"/>
          <p:cNvCxnSpPr/>
          <p:nvPr/>
        </p:nvCxnSpPr>
        <p:spPr>
          <a:xfrm>
            <a:off x="2704011" y="3317967"/>
            <a:ext cx="969676" cy="57769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12" name="Google Shape;312;p26"/>
          <p:cNvCxnSpPr/>
          <p:nvPr/>
        </p:nvCxnSpPr>
        <p:spPr>
          <a:xfrm>
            <a:off x="3045845" y="4426878"/>
            <a:ext cx="528675" cy="39670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13" name="Google Shape;313;p26"/>
          <p:cNvCxnSpPr/>
          <p:nvPr/>
        </p:nvCxnSpPr>
        <p:spPr>
          <a:xfrm>
            <a:off x="3045845" y="4426877"/>
            <a:ext cx="528675" cy="91481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14" name="Google Shape;314;p26"/>
          <p:cNvSpPr txBox="1"/>
          <p:nvPr/>
        </p:nvSpPr>
        <p:spPr>
          <a:xfrm>
            <a:off x="-114482" y="4252583"/>
            <a:ext cx="315478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6693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Private Message: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 a </a:t>
            </a:r>
            <a:r>
              <a:rPr lang="en-US" sz="16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private, direct message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a peer, admin, or instructor. Only that person will see your message.</a:t>
            </a: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5725104" y="5117103"/>
            <a:ext cx="37401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6693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Input question in text box here.</a:t>
            </a:r>
            <a:endParaRPr/>
          </a:p>
        </p:txBody>
      </p:sp>
      <p:grpSp>
        <p:nvGrpSpPr>
          <p:cNvPr id="316" name="Google Shape;316;p26"/>
          <p:cNvGrpSpPr/>
          <p:nvPr/>
        </p:nvGrpSpPr>
        <p:grpSpPr>
          <a:xfrm>
            <a:off x="9217080" y="3115438"/>
            <a:ext cx="2974920" cy="2226250"/>
            <a:chOff x="6866876" y="2599072"/>
            <a:chExt cx="2231190" cy="1669688"/>
          </a:xfrm>
        </p:grpSpPr>
        <p:sp>
          <p:nvSpPr>
            <p:cNvPr id="317" name="Google Shape;317;p26"/>
            <p:cNvSpPr/>
            <p:nvPr/>
          </p:nvSpPr>
          <p:spPr>
            <a:xfrm>
              <a:off x="6866876" y="2599072"/>
              <a:ext cx="2231190" cy="1669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66693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3CB3C8"/>
                  </a:solidFill>
                  <a:latin typeface="Calibri"/>
                  <a:ea typeface="Calibri"/>
                  <a:cs typeface="Calibri"/>
                  <a:sym typeface="Calibri"/>
                </a:rPr>
                <a:t>Hover over a post for additional options:</a:t>
              </a:r>
              <a:endParaRPr/>
            </a:p>
            <a:p>
              <a:pPr marL="552437" marR="0" lvl="1" indent="-285744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Reactions: Choose emojis/icons for that post</a:t>
              </a:r>
              <a:endParaRPr/>
            </a:p>
            <a:p>
              <a:pPr marL="552437" marR="0" lvl="1" indent="-285744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Reply directly to that post</a:t>
              </a:r>
              <a:endParaRPr/>
            </a:p>
            <a:p>
              <a:pPr marL="552437" marR="0" lvl="1" indent="-285744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Edit or delete your post</a:t>
              </a:r>
              <a:endParaRPr/>
            </a:p>
            <a:p>
              <a:pPr marL="552437" marR="0" lvl="1" indent="-184144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8" name="Google Shape;318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15994" y="3063725"/>
              <a:ext cx="219075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6"/>
            <p:cNvPicPr preferRelativeResize="0"/>
            <p:nvPr/>
          </p:nvPicPr>
          <p:blipFill rotWithShape="1">
            <a:blip r:embed="rId6">
              <a:alphaModFix/>
            </a:blip>
            <a:srcRect l="1" t="13270" r="12014" b="17768"/>
            <a:stretch/>
          </p:blipFill>
          <p:spPr>
            <a:xfrm>
              <a:off x="7164165" y="3768885"/>
              <a:ext cx="185738" cy="191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15994" y="3473568"/>
              <a:ext cx="219075" cy="219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26"/>
            <p:cNvSpPr/>
            <p:nvPr/>
          </p:nvSpPr>
          <p:spPr>
            <a:xfrm>
              <a:off x="6896484" y="2616767"/>
              <a:ext cx="2160287" cy="139955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3CB3C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26"/>
          <p:cNvSpPr/>
          <p:nvPr/>
        </p:nvSpPr>
        <p:spPr>
          <a:xfrm>
            <a:off x="0" y="6276770"/>
            <a:ext cx="12192000" cy="569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220134" y="6072389"/>
            <a:ext cx="13100076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Use slack to connect with </a:t>
            </a:r>
            <a:r>
              <a:rPr lang="en-US" sz="2500" b="1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(Admin) Tristan Swedin </a:t>
            </a:r>
            <a:r>
              <a:rPr lang="en-US" sz="2500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for any assistance</a:t>
            </a:r>
            <a:endParaRPr sz="2500">
              <a:solidFill>
                <a:srgbClr val="3CB3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5540693" y="3919357"/>
            <a:ext cx="43204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6693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^Bookmarks might be used for important links</a:t>
            </a: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5546547" y="2496304"/>
            <a:ext cx="43204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6693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&lt;Channel # aligns with agenda’s session #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7"/>
          <p:cNvGrpSpPr/>
          <p:nvPr/>
        </p:nvGrpSpPr>
        <p:grpSpPr>
          <a:xfrm>
            <a:off x="460781" y="4507736"/>
            <a:ext cx="11685567" cy="1024128"/>
            <a:chOff x="460781" y="4640256"/>
            <a:chExt cx="11685567" cy="1024128"/>
          </a:xfrm>
        </p:grpSpPr>
        <p:pic>
          <p:nvPicPr>
            <p:cNvPr id="331" name="Google Shape;331;p27"/>
            <p:cNvPicPr preferRelativeResize="0"/>
            <p:nvPr/>
          </p:nvPicPr>
          <p:blipFill rotWithShape="1">
            <a:blip r:embed="rId3">
              <a:alphaModFix/>
            </a:blip>
            <a:srcRect l="70093" t="89192"/>
            <a:stretch/>
          </p:blipFill>
          <p:spPr>
            <a:xfrm>
              <a:off x="7779397" y="4640256"/>
              <a:ext cx="4366951" cy="995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27"/>
            <p:cNvPicPr preferRelativeResize="0"/>
            <p:nvPr/>
          </p:nvPicPr>
          <p:blipFill rotWithShape="1">
            <a:blip r:embed="rId3">
              <a:alphaModFix/>
            </a:blip>
            <a:srcRect t="91639" r="92373" b="-239"/>
            <a:stretch/>
          </p:blipFill>
          <p:spPr>
            <a:xfrm>
              <a:off x="460781" y="4859712"/>
              <a:ext cx="1013005" cy="804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27"/>
            <p:cNvPicPr preferRelativeResize="0"/>
            <p:nvPr/>
          </p:nvPicPr>
          <p:blipFill rotWithShape="1">
            <a:blip r:embed="rId3">
              <a:alphaModFix/>
            </a:blip>
            <a:srcRect l="20718" t="91639" r="71062" b="-239"/>
            <a:stretch/>
          </p:blipFill>
          <p:spPr>
            <a:xfrm>
              <a:off x="1181946" y="4859712"/>
              <a:ext cx="6594101" cy="804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27"/>
            <p:cNvPicPr preferRelativeResize="0"/>
            <p:nvPr/>
          </p:nvPicPr>
          <p:blipFill rotWithShape="1">
            <a:blip r:embed="rId4">
              <a:alphaModFix/>
            </a:blip>
            <a:srcRect l="6282" t="8757" b="4245"/>
            <a:stretch/>
          </p:blipFill>
          <p:spPr>
            <a:xfrm>
              <a:off x="6542051" y="5026781"/>
              <a:ext cx="687445" cy="595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27"/>
            <p:cNvPicPr preferRelativeResize="0"/>
            <p:nvPr/>
          </p:nvPicPr>
          <p:blipFill rotWithShape="1">
            <a:blip r:embed="rId3">
              <a:alphaModFix/>
            </a:blip>
            <a:srcRect l="41504" t="91639" r="50180" b="-239"/>
            <a:stretch/>
          </p:blipFill>
          <p:spPr>
            <a:xfrm>
              <a:off x="4967346" y="4859712"/>
              <a:ext cx="1112657" cy="8046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l="77679" t="52323" b="28233"/>
          <a:stretch/>
        </p:blipFill>
        <p:spPr>
          <a:xfrm>
            <a:off x="8899449" y="3260451"/>
            <a:ext cx="2871257" cy="1383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27"/>
          <p:cNvGrpSpPr/>
          <p:nvPr/>
        </p:nvGrpSpPr>
        <p:grpSpPr>
          <a:xfrm>
            <a:off x="9103837" y="932853"/>
            <a:ext cx="2806013" cy="1182567"/>
            <a:chOff x="8989534" y="934741"/>
            <a:chExt cx="2806013" cy="1182567"/>
          </a:xfrm>
        </p:grpSpPr>
        <p:sp>
          <p:nvSpPr>
            <p:cNvPr id="338" name="Google Shape;338;p27"/>
            <p:cNvSpPr txBox="1"/>
            <p:nvPr/>
          </p:nvSpPr>
          <p:spPr>
            <a:xfrm>
              <a:off x="9294699" y="934741"/>
              <a:ext cx="1712328" cy="2616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(Admin) Meaghan Doherty</a:t>
              </a:r>
              <a:endParaRPr/>
            </a:p>
          </p:txBody>
        </p:sp>
        <p:grpSp>
          <p:nvGrpSpPr>
            <p:cNvPr id="339" name="Google Shape;339;p27"/>
            <p:cNvGrpSpPr/>
            <p:nvPr/>
          </p:nvGrpSpPr>
          <p:grpSpPr>
            <a:xfrm>
              <a:off x="9011800" y="1357347"/>
              <a:ext cx="274320" cy="279479"/>
              <a:chOff x="9024731" y="1781253"/>
              <a:chExt cx="274320" cy="279479"/>
            </a:xfrm>
          </p:grpSpPr>
          <p:sp>
            <p:nvSpPr>
              <p:cNvPr id="340" name="Google Shape;340;p27"/>
              <p:cNvSpPr/>
              <p:nvPr/>
            </p:nvSpPr>
            <p:spPr>
              <a:xfrm>
                <a:off x="9024731" y="1788647"/>
                <a:ext cx="274320" cy="272085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7"/>
              <p:cNvSpPr txBox="1"/>
              <p:nvPr/>
            </p:nvSpPr>
            <p:spPr>
              <a:xfrm>
                <a:off x="9029291" y="1781253"/>
                <a:ext cx="260008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endParaRPr/>
              </a:p>
            </p:txBody>
          </p:sp>
        </p:grpSp>
        <p:pic>
          <p:nvPicPr>
            <p:cNvPr id="342" name="Google Shape;342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989534" y="1730272"/>
              <a:ext cx="2806013" cy="387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27"/>
            <p:cNvSpPr txBox="1"/>
            <p:nvPr/>
          </p:nvSpPr>
          <p:spPr>
            <a:xfrm>
              <a:off x="9662104" y="1799843"/>
              <a:ext cx="1154378" cy="2512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27"/>
          <p:cNvSpPr txBox="1"/>
          <p:nvPr/>
        </p:nvSpPr>
        <p:spPr>
          <a:xfrm>
            <a:off x="387982" y="298863"/>
            <a:ext cx="553491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Quick Zoom Reminders</a:t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412599" y="5774881"/>
            <a:ext cx="118648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Use Slack to connect with </a:t>
            </a:r>
            <a:r>
              <a:rPr lang="en-US" sz="2000" b="1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(Admin) Tristan Swedin</a:t>
            </a:r>
            <a:r>
              <a:rPr lang="en-US" sz="2000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 any assistance</a:t>
            </a:r>
            <a:endParaRPr/>
          </a:p>
        </p:txBody>
      </p:sp>
      <p:sp>
        <p:nvSpPr>
          <p:cNvPr id="346" name="Google Shape;346;p27"/>
          <p:cNvSpPr/>
          <p:nvPr/>
        </p:nvSpPr>
        <p:spPr>
          <a:xfrm>
            <a:off x="364193" y="1546641"/>
            <a:ext cx="273356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rPr>
              <a:t>Mute yourself unless asking a question</a:t>
            </a:r>
            <a:endParaRPr sz="2200">
              <a:solidFill>
                <a:srgbClr val="F99D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1403646" y="2447761"/>
            <a:ext cx="2376517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Video encouraged! </a:t>
            </a:r>
            <a:r>
              <a:rPr lang="en-US" sz="1700">
                <a:solidFill>
                  <a:srgbClr val="3CB3C8"/>
                </a:solidFill>
                <a:latin typeface="Calibri"/>
                <a:ea typeface="Calibri"/>
                <a:cs typeface="Calibri"/>
                <a:sym typeface="Calibri"/>
              </a:rPr>
              <a:t>Turn video on/off (if unstable internet, turn off)</a:t>
            </a:r>
            <a:endParaRPr sz="1700">
              <a:solidFill>
                <a:srgbClr val="3CB3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7"/>
          <p:cNvSpPr/>
          <p:nvPr/>
        </p:nvSpPr>
        <p:spPr>
          <a:xfrm>
            <a:off x="8800710" y="2853068"/>
            <a:ext cx="3109140" cy="352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2649188" y="3468316"/>
            <a:ext cx="185755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Click </a:t>
            </a:r>
            <a:r>
              <a:rPr lang="en-US" sz="1700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r>
              <a:rPr lang="en-US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to view attendees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p27"/>
          <p:cNvCxnSpPr/>
          <p:nvPr/>
        </p:nvCxnSpPr>
        <p:spPr>
          <a:xfrm>
            <a:off x="4605487" y="2349565"/>
            <a:ext cx="5659679" cy="2360551"/>
          </a:xfrm>
          <a:prstGeom prst="straightConnector1">
            <a:avLst/>
          </a:prstGeom>
          <a:noFill/>
          <a:ln w="25400" cap="flat" cmpd="sng">
            <a:solidFill>
              <a:srgbClr val="F99D1C"/>
            </a:solidFill>
            <a:prstDash val="dot"/>
            <a:round/>
            <a:headEnd type="none" w="sm" len="sm"/>
            <a:tailEnd type="triangle" w="lg" len="lg"/>
          </a:ln>
        </p:spPr>
      </p:cxnSp>
      <p:pic>
        <p:nvPicPr>
          <p:cNvPr id="351" name="Google Shape;351;p27" descr="Graphical user interface, text, applicati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r="2736" b="13887"/>
          <a:stretch/>
        </p:blipFill>
        <p:spPr>
          <a:xfrm>
            <a:off x="8862819" y="301307"/>
            <a:ext cx="2938353" cy="2995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27"/>
          <p:cNvCxnSpPr/>
          <p:nvPr/>
        </p:nvCxnSpPr>
        <p:spPr>
          <a:xfrm>
            <a:off x="930732" y="2330850"/>
            <a:ext cx="0" cy="2420409"/>
          </a:xfrm>
          <a:prstGeom prst="straightConnector1">
            <a:avLst/>
          </a:prstGeom>
          <a:noFill/>
          <a:ln w="41275" cap="flat" cmpd="sng">
            <a:solidFill>
              <a:srgbClr val="FFA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53" name="Google Shape;353;p27"/>
          <p:cNvSpPr txBox="1"/>
          <p:nvPr/>
        </p:nvSpPr>
        <p:spPr>
          <a:xfrm>
            <a:off x="9329972" y="1231084"/>
            <a:ext cx="1561539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(TA) Daniel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9069427" y="1193043"/>
            <a:ext cx="260008" cy="284262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</a:t>
            </a: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9265179" y="4718910"/>
            <a:ext cx="808583" cy="2342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(TA) Zeyun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6" name="Google Shape;356;p27"/>
          <p:cNvGrpSpPr/>
          <p:nvPr/>
        </p:nvGrpSpPr>
        <p:grpSpPr>
          <a:xfrm>
            <a:off x="6103534" y="3637597"/>
            <a:ext cx="2353198" cy="2012869"/>
            <a:chOff x="6185203" y="3741160"/>
            <a:chExt cx="2353198" cy="2012869"/>
          </a:xfrm>
        </p:grpSpPr>
        <p:pic>
          <p:nvPicPr>
            <p:cNvPr id="357" name="Google Shape;357;p27" descr="Graphical user interface, applicatio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 b="34057"/>
            <a:stretch/>
          </p:blipFill>
          <p:spPr>
            <a:xfrm>
              <a:off x="6281433" y="4187802"/>
              <a:ext cx="1370028" cy="673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27"/>
            <p:cNvSpPr txBox="1"/>
            <p:nvPr/>
          </p:nvSpPr>
          <p:spPr>
            <a:xfrm>
              <a:off x="6185203" y="3835392"/>
              <a:ext cx="2353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CB3C8"/>
                  </a:solidFill>
                  <a:latin typeface="Calibri"/>
                  <a:ea typeface="Calibri"/>
                  <a:cs typeface="Calibri"/>
                  <a:sym typeface="Calibri"/>
                </a:rPr>
                <a:t>nonverbal feedback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6209835" y="3741160"/>
              <a:ext cx="1527104" cy="201286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3CB3C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27"/>
          <p:cNvSpPr/>
          <p:nvPr/>
        </p:nvSpPr>
        <p:spPr>
          <a:xfrm>
            <a:off x="8800709" y="301307"/>
            <a:ext cx="3086839" cy="5201484"/>
          </a:xfrm>
          <a:prstGeom prst="rect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27"/>
          <p:cNvGrpSpPr/>
          <p:nvPr/>
        </p:nvGrpSpPr>
        <p:grpSpPr>
          <a:xfrm>
            <a:off x="2752899" y="4727192"/>
            <a:ext cx="1030451" cy="804672"/>
            <a:chOff x="2752899" y="4727192"/>
            <a:chExt cx="1030451" cy="804672"/>
          </a:xfrm>
        </p:grpSpPr>
        <p:pic>
          <p:nvPicPr>
            <p:cNvPr id="362" name="Google Shape;362;p27"/>
            <p:cNvPicPr preferRelativeResize="0"/>
            <p:nvPr/>
          </p:nvPicPr>
          <p:blipFill rotWithShape="1">
            <a:blip r:embed="rId3">
              <a:alphaModFix/>
            </a:blip>
            <a:srcRect l="28815" t="91639" r="63482" b="-239"/>
            <a:stretch/>
          </p:blipFill>
          <p:spPr>
            <a:xfrm>
              <a:off x="2752899" y="4727192"/>
              <a:ext cx="1030451" cy="804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40403" y="4922243"/>
              <a:ext cx="2667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4" name="Google Shape;364;p27"/>
          <p:cNvCxnSpPr/>
          <p:nvPr/>
        </p:nvCxnSpPr>
        <p:spPr>
          <a:xfrm>
            <a:off x="3187086" y="4077402"/>
            <a:ext cx="0" cy="673857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pic>
        <p:nvPicPr>
          <p:cNvPr id="365" name="Google Shape;365;p27"/>
          <p:cNvPicPr preferRelativeResize="0"/>
          <p:nvPr/>
        </p:nvPicPr>
        <p:blipFill rotWithShape="1">
          <a:blip r:embed="rId3">
            <a:alphaModFix/>
          </a:blip>
          <a:srcRect l="35568" t="91639" r="58236" b="-239"/>
          <a:stretch/>
        </p:blipFill>
        <p:spPr>
          <a:xfrm>
            <a:off x="4033163" y="4726966"/>
            <a:ext cx="828742" cy="804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27"/>
          <p:cNvCxnSpPr>
            <a:endCxn id="365" idx="0"/>
          </p:cNvCxnSpPr>
          <p:nvPr/>
        </p:nvCxnSpPr>
        <p:spPr>
          <a:xfrm>
            <a:off x="4446334" y="2350366"/>
            <a:ext cx="1200" cy="2376600"/>
          </a:xfrm>
          <a:prstGeom prst="straightConnector1">
            <a:avLst/>
          </a:prstGeom>
          <a:noFill/>
          <a:ln w="41275" cap="flat" cmpd="sng">
            <a:solidFill>
              <a:srgbClr val="FFA000"/>
            </a:solidFill>
            <a:prstDash val="solid"/>
            <a:round/>
            <a:headEnd type="none" w="sm" len="sm"/>
            <a:tailEnd type="triangle" w="lg" len="lg"/>
          </a:ln>
        </p:spPr>
      </p:cxnSp>
      <p:pic>
        <p:nvPicPr>
          <p:cNvPr id="367" name="Google Shape;367;p27"/>
          <p:cNvPicPr preferRelativeResize="0"/>
          <p:nvPr/>
        </p:nvPicPr>
        <p:blipFill rotWithShape="1">
          <a:blip r:embed="rId3">
            <a:alphaModFix/>
          </a:blip>
          <a:srcRect l="7231" t="91639" r="85011" b="-239"/>
          <a:stretch/>
        </p:blipFill>
        <p:spPr>
          <a:xfrm>
            <a:off x="1535104" y="4722898"/>
            <a:ext cx="1030452" cy="804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27"/>
          <p:cNvCxnSpPr/>
          <p:nvPr/>
        </p:nvCxnSpPr>
        <p:spPr>
          <a:xfrm>
            <a:off x="1952568" y="3324924"/>
            <a:ext cx="0" cy="1449605"/>
          </a:xfrm>
          <a:prstGeom prst="straightConnector1">
            <a:avLst/>
          </a:prstGeom>
          <a:noFill/>
          <a:ln w="25400" cap="flat" cmpd="sng">
            <a:solidFill>
              <a:srgbClr val="3CB3C8"/>
            </a:solidFill>
            <a:prstDash val="solid"/>
            <a:round/>
            <a:headEnd type="none" w="sm" len="sm"/>
            <a:tailEnd type="triangle" w="lg" len="lg"/>
          </a:ln>
        </p:spPr>
      </p:cxnSp>
      <p:grpSp>
        <p:nvGrpSpPr>
          <p:cNvPr id="369" name="Google Shape;369;p27"/>
          <p:cNvGrpSpPr/>
          <p:nvPr/>
        </p:nvGrpSpPr>
        <p:grpSpPr>
          <a:xfrm>
            <a:off x="4129888" y="1345979"/>
            <a:ext cx="3691368" cy="769441"/>
            <a:chOff x="4129882" y="561716"/>
            <a:chExt cx="3691368" cy="769441"/>
          </a:xfrm>
        </p:grpSpPr>
        <p:sp>
          <p:nvSpPr>
            <p:cNvPr id="370" name="Google Shape;370;p27"/>
            <p:cNvSpPr/>
            <p:nvPr/>
          </p:nvSpPr>
          <p:spPr>
            <a:xfrm>
              <a:off x="4129882" y="561716"/>
              <a:ext cx="3691368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99D1C"/>
                  </a:solidFill>
                  <a:latin typeface="Calibri"/>
                  <a:ea typeface="Calibri"/>
                  <a:cs typeface="Calibri"/>
                  <a:sym typeface="Calibri"/>
                </a:rPr>
                <a:t>Do not use Zoom chat.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99D1C"/>
                  </a:solidFill>
                  <a:latin typeface="Calibri"/>
                  <a:ea typeface="Calibri"/>
                  <a:cs typeface="Calibri"/>
                  <a:sym typeface="Calibri"/>
                </a:rPr>
                <a:t>Use       slack for questions</a:t>
              </a:r>
              <a:endParaRPr sz="2200">
                <a:solidFill>
                  <a:srgbClr val="F99D1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1" name="Google Shape;371;p2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11883" y="923961"/>
              <a:ext cx="957035" cy="368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27"/>
          <p:cNvSpPr/>
          <p:nvPr/>
        </p:nvSpPr>
        <p:spPr>
          <a:xfrm>
            <a:off x="4127327" y="4894261"/>
            <a:ext cx="663772" cy="542504"/>
          </a:xfrm>
          <a:prstGeom prst="noSmoking">
            <a:avLst>
              <a:gd name="adj" fmla="val 187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-1" y="6288505"/>
            <a:ext cx="12234441" cy="569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>
            <a:spLocks noGrp="1"/>
          </p:cNvSpPr>
          <p:nvPr>
            <p:ph type="title" idx="4294967295"/>
          </p:nvPr>
        </p:nvSpPr>
        <p:spPr>
          <a:xfrm>
            <a:off x="314779" y="405911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 (N=</a:t>
            </a:r>
            <a:r>
              <a:rPr lang="en-US" sz="7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51</a:t>
            </a:r>
            <a:r>
              <a:rPr lang="en-US" sz="7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)?</a:t>
            </a:r>
            <a:endParaRPr sz="5867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2" name="Google Shape;142;p3"/>
          <p:cNvGraphicFramePr/>
          <p:nvPr/>
        </p:nvGraphicFramePr>
        <p:xfrm>
          <a:off x="1122017" y="2167506"/>
          <a:ext cx="9658150" cy="1721750"/>
        </p:xfrm>
        <a:graphic>
          <a:graphicData uri="http://schemas.openxmlformats.org/drawingml/2006/table">
            <a:tbl>
              <a:tblPr>
                <a:noFill/>
                <a:tableStyleId>{0351A39A-7D29-4BE1-9E2A-835A194ADB91}</a:tableStyleId>
              </a:tblPr>
              <a:tblGrid>
                <a:gridCol w="192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Status: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Faculty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Staff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/>
                        <a:t>Postdoc/Trainee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Student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Clinician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13 (~25%)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6 (~12%)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23 (~45%)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8 (~16%)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1 (~2%)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8" name="Google Shape;148;p4"/>
          <p:cNvGraphicFramePr/>
          <p:nvPr/>
        </p:nvGraphicFramePr>
        <p:xfrm>
          <a:off x="1704795" y="2315186"/>
          <a:ext cx="7474450" cy="1976595"/>
        </p:xfrm>
        <a:graphic>
          <a:graphicData uri="http://schemas.openxmlformats.org/drawingml/2006/table">
            <a:tbl>
              <a:tblPr>
                <a:noFill/>
                <a:tableStyleId>{0351A39A-7D29-4BE1-9E2A-835A194ADB91}</a:tableStyleId>
              </a:tblPr>
              <a:tblGrid>
                <a:gridCol w="185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R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Extensive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Some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/>
                        <a:t>Beginner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/>
                        <a:t>None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22 (~43%)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15 (~29%)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13 (~25%)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1 (~2%)</a:t>
                      </a: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4" name="Google Shape;154;p5"/>
          <p:cNvGraphicFramePr/>
          <p:nvPr/>
        </p:nvGraphicFramePr>
        <p:xfrm>
          <a:off x="1378223" y="2305855"/>
          <a:ext cx="9947950" cy="1976595"/>
        </p:xfrm>
        <a:graphic>
          <a:graphicData uri="http://schemas.openxmlformats.org/drawingml/2006/table">
            <a:tbl>
              <a:tblPr>
                <a:noFill/>
                <a:tableStyleId>{0351A39A-7D29-4BE1-9E2A-835A194ADB91}</a:tableStyleId>
              </a:tblPr>
              <a:tblGrid>
                <a:gridCol w="24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Genome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Extensive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Some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u="none" strike="noStrike" cap="none"/>
                        <a:t>Beginner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No Experience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8 (~16%)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15 (~29%)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20 (~39%)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8 (~16%)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>
            <a:spLocks noGrp="1"/>
          </p:cNvSpPr>
          <p:nvPr>
            <p:ph type="title" idx="4294967295"/>
          </p:nvPr>
        </p:nvSpPr>
        <p:spPr>
          <a:xfrm>
            <a:off x="288275" y="79023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Calibri"/>
              <a:buNone/>
            </a:pPr>
            <a:r>
              <a:rPr lang="en-US" sz="746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are the attendees?</a:t>
            </a:r>
            <a:endParaRPr sz="6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0" name="Google Shape;160;p6"/>
          <p:cNvGraphicFramePr/>
          <p:nvPr/>
        </p:nvGraphicFramePr>
        <p:xfrm>
          <a:off x="3251197" y="2314691"/>
          <a:ext cx="5000950" cy="1976595"/>
        </p:xfrm>
        <a:graphic>
          <a:graphicData uri="http://schemas.openxmlformats.org/drawingml/2006/table">
            <a:tbl>
              <a:tblPr>
                <a:noFill/>
                <a:tableStyleId>{0351A39A-7D29-4BE1-9E2A-835A194ADB91}</a:tableStyleId>
              </a:tblPr>
              <a:tblGrid>
                <a:gridCol w="24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Epidemiology Experience: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No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49 (~96%)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/>
                        <a:t>2 (~4%)</a:t>
                      </a:r>
                      <a:endParaRPr sz="3200" u="none" strike="noStrike" cap="none"/>
                    </a:p>
                  </a:txBody>
                  <a:tcPr marL="121925" marR="121925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8823"/>
          </a:scheme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 t="16966" b="16965"/>
          <a:stretch/>
        </p:blipFill>
        <p:spPr>
          <a:xfrm>
            <a:off x="1" y="1008600"/>
            <a:ext cx="12191998" cy="535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-177142" y="12167"/>
            <a:ext cx="123691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Attendees from Around the World</a:t>
            </a:r>
            <a:endParaRPr/>
          </a:p>
        </p:txBody>
      </p:sp>
      <p:sp>
        <p:nvSpPr>
          <p:cNvPr id="167" name="Google Shape;167;p7"/>
          <p:cNvSpPr txBox="1"/>
          <p:nvPr/>
        </p:nvSpPr>
        <p:spPr>
          <a:xfrm>
            <a:off x="0" y="3592215"/>
            <a:ext cx="12191999" cy="150155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21 states + 3 countries | </a:t>
            </a:r>
            <a:r>
              <a:rPr lang="en-US" sz="2400">
                <a:solidFill>
                  <a:srgbClr val="25408F"/>
                </a:solidFill>
                <a:latin typeface="Arial"/>
                <a:ea typeface="Arial"/>
                <a:cs typeface="Arial"/>
                <a:sym typeface="Arial"/>
              </a:rPr>
              <a:t>Arizona | Arkansas | </a:t>
            </a:r>
            <a:r>
              <a:rPr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Australia </a:t>
            </a:r>
            <a:r>
              <a:rPr lang="en-US" sz="2400">
                <a:solidFill>
                  <a:srgbClr val="25408F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California | Florida | Georgia | Illinois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India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| Kansas | Louisiana | Maryland | Massachusetts | Minnesota | Missouri | New York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North Carolina | Pennsylvania | </a:t>
            </a:r>
            <a:r>
              <a:rPr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Taiwan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| Tennessee | Texas | Vermont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Virginia | Washington | Wisconsin</a:t>
            </a:r>
            <a:endParaRPr/>
          </a:p>
        </p:txBody>
      </p:sp>
      <p:sp>
        <p:nvSpPr>
          <p:cNvPr id="168" name="Google Shape;168;p7" descr="Map&#10;&#10;Description automatically generated"/>
          <p:cNvSpPr txBox="1"/>
          <p:nvPr/>
        </p:nvSpPr>
        <p:spPr>
          <a:xfrm>
            <a:off x="489527" y="1383607"/>
            <a:ext cx="1013976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>
            <a:spLocks noGrp="1"/>
          </p:cNvSpPr>
          <p:nvPr>
            <p:ph type="body" idx="3"/>
          </p:nvPr>
        </p:nvSpPr>
        <p:spPr>
          <a:xfrm>
            <a:off x="589850" y="2703250"/>
            <a:ext cx="5044500" cy="3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30-second intros:</a:t>
            </a:r>
            <a:endParaRPr sz="18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Where are you from?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Occupation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What do you hope to get out of the course?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you like to do in your spare time?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174" name="Google Shape;174;p8"/>
          <p:cNvSpPr txBox="1">
            <a:spLocks noGrp="1"/>
          </p:cNvSpPr>
          <p:nvPr>
            <p:ph type="title" idx="4294967295"/>
          </p:nvPr>
        </p:nvSpPr>
        <p:spPr>
          <a:xfrm>
            <a:off x="503875" y="1146551"/>
            <a:ext cx="110343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77C8"/>
                </a:solidFill>
                <a:latin typeface="Arial"/>
                <a:ea typeface="Arial"/>
                <a:cs typeface="Arial"/>
                <a:sym typeface="Arial"/>
              </a:rPr>
              <a:t>Attendee Introductions</a:t>
            </a:r>
            <a:endParaRPr sz="3500">
              <a:solidFill>
                <a:srgbClr val="0077C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</a:pPr>
            <a:r>
              <a:rPr lang="en-US" sz="25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Turn on your camera if comfortable!</a:t>
            </a:r>
            <a:endParaRPr/>
          </a:p>
        </p:txBody>
      </p:sp>
      <p:pic>
        <p:nvPicPr>
          <p:cNvPr id="175" name="Google Shape;175;p8"/>
          <p:cNvPicPr preferRelativeResize="0"/>
          <p:nvPr/>
        </p:nvPicPr>
        <p:blipFill rotWithShape="1">
          <a:blip r:embed="rId3">
            <a:alphaModFix amt="37000"/>
          </a:blip>
          <a:srcRect l="-980" t="-11670" r="979" b="11670"/>
          <a:stretch/>
        </p:blipFill>
        <p:spPr>
          <a:xfrm>
            <a:off x="6607400" y="2055926"/>
            <a:ext cx="5781667" cy="420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/>
        </p:nvSpPr>
        <p:spPr>
          <a:xfrm>
            <a:off x="6953" y="832623"/>
            <a:ext cx="12172399" cy="4159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0014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Multi-omics Boot Camp: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0014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Analysis of Omics Data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0014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0014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990014"/>
                </a:solidFill>
                <a:latin typeface="Arial"/>
                <a:ea typeface="Arial"/>
                <a:cs typeface="Arial"/>
                <a:sym typeface="Arial"/>
              </a:rPr>
              <a:t>Research Studies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D4F91"/>
      </a:dk2>
      <a:lt2>
        <a:srgbClr val="535659"/>
      </a:lt2>
      <a:accent1>
        <a:srgbClr val="0077C8"/>
      </a:accent1>
      <a:accent2>
        <a:srgbClr val="FFA300"/>
      </a:accent2>
      <a:accent3>
        <a:srgbClr val="AE2473"/>
      </a:accent3>
      <a:accent4>
        <a:srgbClr val="FC4C02"/>
      </a:accent4>
      <a:accent5>
        <a:srgbClr val="228848"/>
      </a:accent5>
      <a:accent6>
        <a:srgbClr val="75787B"/>
      </a:accent6>
      <a:hlink>
        <a:srgbClr val="0077C8"/>
      </a:hlink>
      <a:folHlink>
        <a:srgbClr val="0077C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1169</Words>
  <Application>Microsoft Macintosh PowerPoint</Application>
  <PresentationFormat>Widescreen</PresentationFormat>
  <Paragraphs>228</Paragraphs>
  <Slides>27</Slides>
  <Notes>27</Notes>
  <HiddenSlides>13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Arial</vt:lpstr>
      <vt:lpstr>Arial Narrow</vt:lpstr>
      <vt:lpstr>Office Theme</vt:lpstr>
      <vt:lpstr>PowerPoint Presentation</vt:lpstr>
      <vt:lpstr>Multi-Omics Boot Camp Team</vt:lpstr>
      <vt:lpstr>Who are the attendees (N=51)?</vt:lpstr>
      <vt:lpstr>Who are the attendees?</vt:lpstr>
      <vt:lpstr>Who are the attendees?</vt:lpstr>
      <vt:lpstr>Who are the attendees?</vt:lpstr>
      <vt:lpstr>PowerPoint Presentation</vt:lpstr>
      <vt:lpstr>Attendee Introductions Turn on your camera if comfortable!</vt:lpstr>
      <vt:lpstr>PowerPoint Presentation</vt:lpstr>
      <vt:lpstr>Integrated Analysis and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Multi-omics with an Outcome</vt:lpstr>
      <vt:lpstr>Multi-omics Integrated Analysis</vt:lpstr>
      <vt:lpstr>Overview of Workshop</vt:lpstr>
      <vt:lpstr>Day 1: May 28, 2025</vt:lpstr>
      <vt:lpstr>Day 2: May 29, 2025</vt:lpstr>
      <vt:lpstr>Day 3: May 30, 2025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</dc:creator>
  <cp:lastModifiedBy>David V. Conti</cp:lastModifiedBy>
  <cp:revision>1</cp:revision>
  <dcterms:created xsi:type="dcterms:W3CDTF">2017-06-27T18:08:19Z</dcterms:created>
  <dcterms:modified xsi:type="dcterms:W3CDTF">2025-05-28T14:44:16Z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0x010100078CF9CC0470EA4C8BDC6E1E65865F8D</vt:lpwstr>
  </property>
  <property fmtid="{D5CDD505-2E9C-101B-9397-08002B2CF9AE}" pid="3" name="MediaServiceImageTags">
    <vt:lpwstr/>
  </property>
</Properties>
</file>